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1"/>
  </p:sldMasterIdLst>
  <p:sldIdLst>
    <p:sldId id="256" r:id="rId2"/>
    <p:sldId id="257" r:id="rId3"/>
    <p:sldId id="259" r:id="rId4"/>
    <p:sldId id="262" r:id="rId5"/>
    <p:sldId id="260" r:id="rId6"/>
    <p:sldId id="261" r:id="rId7"/>
    <p:sldId id="263" r:id="rId8"/>
    <p:sldId id="264" r:id="rId9"/>
    <p:sldId id="265" r:id="rId10"/>
    <p:sldId id="266" r:id="rId11"/>
    <p:sldId id="283" r:id="rId12"/>
    <p:sldId id="284" r:id="rId13"/>
    <p:sldId id="285" r:id="rId14"/>
    <p:sldId id="286" r:id="rId15"/>
    <p:sldId id="268" r:id="rId16"/>
    <p:sldId id="269" r:id="rId17"/>
    <p:sldId id="280" r:id="rId18"/>
    <p:sldId id="287" r:id="rId19"/>
    <p:sldId id="288" r:id="rId20"/>
    <p:sldId id="289" r:id="rId21"/>
    <p:sldId id="290" r:id="rId22"/>
    <p:sldId id="270" r:id="rId23"/>
    <p:sldId id="276" r:id="rId24"/>
    <p:sldId id="272" r:id="rId25"/>
    <p:sldId id="273" r:id="rId26"/>
    <p:sldId id="274" r:id="rId27"/>
    <p:sldId id="275" r:id="rId28"/>
    <p:sldId id="281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878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623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143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67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086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386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344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396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26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67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2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420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66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97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175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01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86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709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odishop.com/syinix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dishop.com/" TargetMode="External"/><Relationship Id="rId2" Type="http://schemas.openxmlformats.org/officeDocument/2006/relationships/hyperlink" Target="mailto:contact@sodishop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A3163C-B363-4A76-AD2C-5A26474EF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7003" y="2846593"/>
            <a:ext cx="3951082" cy="402087"/>
          </a:xfrm>
        </p:spPr>
        <p:txBody>
          <a:bodyPr>
            <a:normAutofit fontScale="90000"/>
          </a:bodyPr>
          <a:lstStyle/>
          <a:p>
            <a:pPr algn="l"/>
            <a:br>
              <a:rPr lang="fr-FR" dirty="0"/>
            </a:br>
            <a:r>
              <a:rPr lang="fr-FR" sz="2000" dirty="0"/>
              <a:t>LEADER DU ECOMMERCE AU MALI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8359C8C-5EA1-459E-AE44-275A62C0EC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496"/>
          <a:stretch/>
        </p:blipFill>
        <p:spPr>
          <a:xfrm>
            <a:off x="3379680" y="794854"/>
            <a:ext cx="7330455" cy="19547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AB0DB3-291B-40E3-90D2-FAECF059BE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38" t="65289"/>
          <a:stretch/>
        </p:blipFill>
        <p:spPr>
          <a:xfrm>
            <a:off x="337345" y="1909066"/>
            <a:ext cx="1707116" cy="168108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5263B8D9-D2CD-4372-B217-2B078F1E0D84}"/>
              </a:ext>
            </a:extLst>
          </p:cNvPr>
          <p:cNvSpPr txBox="1">
            <a:spLocks/>
          </p:cNvSpPr>
          <p:nvPr/>
        </p:nvSpPr>
        <p:spPr>
          <a:xfrm>
            <a:off x="4183721" y="3248680"/>
            <a:ext cx="5170284" cy="72653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fr-FR" sz="4000" b="1" dirty="0"/>
              <a:t>www.sodishop.com</a:t>
            </a:r>
          </a:p>
        </p:txBody>
      </p:sp>
    </p:spTree>
    <p:extLst>
      <p:ext uri="{BB962C8B-B14F-4D97-AF65-F5344CB8AC3E}">
        <p14:creationId xmlns:p14="http://schemas.microsoft.com/office/powerpoint/2010/main" val="386429256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7EFA81-3AE7-4882-910C-B4BF0656D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504" y="2689715"/>
            <a:ext cx="9905998" cy="1478570"/>
          </a:xfrm>
        </p:spPr>
        <p:txBody>
          <a:bodyPr>
            <a:normAutofit fontScale="90000"/>
          </a:bodyPr>
          <a:lstStyle/>
          <a:p>
            <a:r>
              <a:rPr lang="fr-FR" sz="5400" b="1" dirty="0"/>
              <a:t>       Nos offres promotionnelles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C9E2D4-00F2-438D-9DD6-53D3804E66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4888CC0-3D95-486A-B2BC-C7FB771D8A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8063" y="461682"/>
            <a:ext cx="5600168" cy="5600168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11B45B1-6EBF-4876-8AD3-E96D6DAACA49}"/>
              </a:ext>
            </a:extLst>
          </p:cNvPr>
          <p:cNvSpPr/>
          <p:nvPr/>
        </p:nvSpPr>
        <p:spPr>
          <a:xfrm>
            <a:off x="7551868" y="2425004"/>
            <a:ext cx="4367604" cy="18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u="sng" dirty="0">
                <a:ea typeface="Calibri" panose="020F0502020204030204" pitchFamily="34" charset="0"/>
                <a:cs typeface="Calibri" panose="020F0502020204030204" pitchFamily="34" charset="0"/>
              </a:rPr>
              <a:t>Offre du jour : </a:t>
            </a: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Chaque jour, 5 produits sont mis en avant avec un prix promotionnel pouvant atteindre jusqu’à 50 % de réduction sur toutes nos plateformes, site web et pages sur les différents réseaux sociaux .</a:t>
            </a:r>
            <a:endParaRPr lang="fr-FR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062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4BE4060-738E-4FA7-A9B4-3D7C5D714C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0486" y="666076"/>
            <a:ext cx="5325933" cy="5325933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B588EE-3560-46DA-A06F-EE6562EFE0C0}"/>
              </a:ext>
            </a:extLst>
          </p:cNvPr>
          <p:cNvSpPr/>
          <p:nvPr/>
        </p:nvSpPr>
        <p:spPr>
          <a:xfrm>
            <a:off x="7347474" y="2505157"/>
            <a:ext cx="4317402" cy="18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b="1" u="sng" dirty="0">
                <a:ea typeface="Calibri" panose="020F0502020204030204" pitchFamily="34" charset="0"/>
                <a:cs typeface="Calibri" panose="020F0502020204030204" pitchFamily="34" charset="0"/>
              </a:rPr>
              <a:t>Offre de la semaine : </a:t>
            </a: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15 produits sont mis en avant avec un prix promotionnel pouvant atteindre jusqu’à 50 % de réduction sur toutes nos plateformes, site web et pages sur les différents réseaux sociaux.</a:t>
            </a:r>
            <a:endParaRPr lang="fr-FR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562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2EE3B63-E618-4D31-993A-AF3B1BAFC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1244" y="849448"/>
            <a:ext cx="5159104" cy="5159104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7C05435-DCD5-4654-94D5-F2B0911BAB39}"/>
              </a:ext>
            </a:extLst>
          </p:cNvPr>
          <p:cNvSpPr/>
          <p:nvPr/>
        </p:nvSpPr>
        <p:spPr>
          <a:xfrm>
            <a:off x="7132320" y="2505157"/>
            <a:ext cx="3912966" cy="18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b="1" u="sng" dirty="0" err="1">
                <a:ea typeface="Calibri" panose="020F0502020204030204" pitchFamily="34" charset="0"/>
                <a:cs typeface="Calibri" panose="020F0502020204030204" pitchFamily="34" charset="0"/>
              </a:rPr>
              <a:t>Weekendi</a:t>
            </a:r>
            <a:r>
              <a:rPr lang="fr-FR" b="1" u="sng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b="1" u="sng" dirty="0" err="1">
                <a:ea typeface="Calibri" panose="020F0502020204030204" pitchFamily="34" charset="0"/>
                <a:cs typeface="Calibri" panose="020F0502020204030204" pitchFamily="34" charset="0"/>
              </a:rPr>
              <a:t>Duman</a:t>
            </a:r>
            <a:r>
              <a:rPr lang="fr-FR" b="1" u="sng" dirty="0">
                <a:ea typeface="Calibri" panose="020F0502020204030204" pitchFamily="34" charset="0"/>
                <a:cs typeface="Calibri" panose="020F0502020204030204" pitchFamily="34" charset="0"/>
              </a:rPr>
              <a:t> :</a:t>
            </a: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Du vendredi 12h30 au lundi 12H30, une centaine de produits sélectionnés selon les besoins des clients et mis en promotion sur toutes nos plateformes.</a:t>
            </a:r>
            <a:endParaRPr lang="fr-FR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559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1DC6A728-8DA8-4D8E-B8C9-C420055B3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7456" y="805927"/>
            <a:ext cx="5186082" cy="518608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F8DE964-19D7-4282-898A-A620BAE8088A}"/>
              </a:ext>
            </a:extLst>
          </p:cNvPr>
          <p:cNvSpPr/>
          <p:nvPr/>
        </p:nvSpPr>
        <p:spPr>
          <a:xfrm>
            <a:off x="7099149" y="2305679"/>
            <a:ext cx="4777293" cy="2839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u="sng" dirty="0">
                <a:ea typeface="Calibri" panose="020F0502020204030204" pitchFamily="34" charset="0"/>
                <a:cs typeface="Calibri" panose="020F0502020204030204" pitchFamily="34" charset="0"/>
              </a:rPr>
              <a:t>White Friday :</a:t>
            </a:r>
            <a:r>
              <a:rPr lang="fr-FR" sz="1400" b="1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Du 25 au 05, entre des centaines de produits sélectionnés selon les besoins des clients et du moment et mis en promotion sur toutes nos plateformes.</a:t>
            </a:r>
            <a:endParaRPr lang="fr-FR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Durant la période de White Friday, 2 heures sont choisies pour faire une promotion exceptionnelle atteignant jusqu’à 75 %.</a:t>
            </a:r>
            <a:endParaRPr lang="fr-FR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712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017281-E53F-479F-9A20-28B0F452E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7722" y="462579"/>
            <a:ext cx="7281423" cy="1000461"/>
          </a:xfrm>
        </p:spPr>
        <p:txBody>
          <a:bodyPr>
            <a:noAutofit/>
          </a:bodyPr>
          <a:lstStyle/>
          <a:p>
            <a:pPr algn="l"/>
            <a:r>
              <a:rPr lang="fr-FR" sz="3600" b="1" dirty="0"/>
              <a:t>Nos offres pour les grandes </a:t>
            </a:r>
            <a:br>
              <a:rPr lang="fr-FR" sz="3600" b="1" dirty="0"/>
            </a:br>
            <a:r>
              <a:rPr lang="fr-FR" sz="3600" b="1" dirty="0"/>
              <a:t>Boutiques et MARQUES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8A97E48-5C06-45FD-A13C-5964F22B1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722" y="1785668"/>
            <a:ext cx="6060414" cy="410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6721F6-2384-4A64-9C37-9F61CB338CBB}"/>
              </a:ext>
            </a:extLst>
          </p:cNvPr>
          <p:cNvSpPr/>
          <p:nvPr/>
        </p:nvSpPr>
        <p:spPr>
          <a:xfrm>
            <a:off x="8208085" y="2074596"/>
            <a:ext cx="3497960" cy="3030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SodiShop propose aux grandes boutiques, marques, supermarchés, un partenariat gagnant gagnant qui leur permettra de revendre leurs produits sur la plateforme du leader du e-commerce au Mali.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8807AB-03CF-40B4-B27F-F2E1C2CBBD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35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DDFBAC-B149-4447-B1CE-924047989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434" y="491998"/>
            <a:ext cx="9905998" cy="448281"/>
          </a:xfrm>
        </p:spPr>
        <p:txBody>
          <a:bodyPr>
            <a:noAutofit/>
          </a:bodyPr>
          <a:lstStyle/>
          <a:p>
            <a:r>
              <a:rPr lang="fr-FR" sz="5400" b="1" dirty="0"/>
              <a:t>LES AVANTAGES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2AB919-FB58-4B80-B7A3-9BA4D83B6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6108" y="750205"/>
            <a:ext cx="10175213" cy="6318980"/>
          </a:xfrm>
        </p:spPr>
        <p:txBody>
          <a:bodyPr>
            <a:normAutofit/>
          </a:bodyPr>
          <a:lstStyle/>
          <a:p>
            <a:pPr marL="457200" lvl="0" indent="-457200">
              <a:buAutoNum type="arabicPeriod"/>
            </a:pPr>
            <a:r>
              <a:rPr lang="fr-FR" sz="1600" dirty="0">
                <a:latin typeface="Century Gothic" panose="020B0502020202020204" pitchFamily="34" charset="0"/>
              </a:rPr>
              <a:t>Forte Visibilité : Bénéficiez d’une grande visibilité sur vos produits avec un trafic atteignant près de </a:t>
            </a:r>
            <a:r>
              <a:rPr lang="fr-FR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5000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visiteurs</a:t>
            </a:r>
            <a:r>
              <a:rPr lang="fr-FR" sz="1600" dirty="0">
                <a:latin typeface="Century Gothic" panose="020B0502020202020204" pitchFamily="34" charset="0"/>
              </a:rPr>
              <a:t> uniques par jour Vos produits sont ainsi rapidement visibles auprès d’une très large audience que vous ne pourrez pas atteindre dans vos boutiques physiques</a:t>
            </a:r>
          </a:p>
          <a:p>
            <a:pPr marL="457200" lvl="0" indent="-457200">
              <a:buAutoNum type="arabicPeriod"/>
            </a:pPr>
            <a:r>
              <a:rPr lang="fr-FR" sz="1600" dirty="0">
                <a:latin typeface="Century Gothic" panose="020B0502020202020204" pitchFamily="34" charset="0"/>
              </a:rPr>
              <a:t>Diversifier vos sources de revenus : En plus de vos points de ventes physiques, munissez-vous d’un point de vente de plus sur le web.</a:t>
            </a:r>
          </a:p>
          <a:p>
            <a:pPr marL="457200" lvl="0" indent="-457200">
              <a:buAutoNum type="arabicPeriod"/>
            </a:pPr>
            <a:r>
              <a:rPr lang="fr-FR" sz="1600" dirty="0">
                <a:latin typeface="Century Gothic" panose="020B0502020202020204" pitchFamily="34" charset="0"/>
              </a:rPr>
              <a:t>Vendre à l’international : Un site e-commerce est vu partout au monde et SodiShop dispose d’une forte audience à l’internationale et précisément dans les pays de la sous-région.</a:t>
            </a:r>
          </a:p>
          <a:p>
            <a:pPr marL="457200" lvl="0" indent="-457200">
              <a:buAutoNum type="arabicPeriod"/>
            </a:pPr>
            <a:r>
              <a:rPr lang="fr-FR" sz="1600" dirty="0">
                <a:latin typeface="Century Gothic" panose="020B0502020202020204" pitchFamily="34" charset="0"/>
              </a:rPr>
              <a:t>Ecouler vos stocks plus rapidement : Avec une nouvelle boutique en ligne et certainement plus accessible, plus efficace que vos boutiques physiques et avec une plus forte audience, vos stocks sont écoulés plus rapidement. </a:t>
            </a:r>
          </a:p>
          <a:p>
            <a:pPr marL="457200" lvl="0" indent="-457200">
              <a:buAutoNum type="arabicPeriod"/>
            </a:pPr>
            <a:r>
              <a:rPr lang="fr-FR" sz="1600" dirty="0">
                <a:latin typeface="Century Gothic" panose="020B0502020202020204" pitchFamily="34" charset="0"/>
              </a:rPr>
              <a:t>Améliorer votre productivité et la gestion de votre boutique : Avec les informations et statistiques que vous pourrez récolter sur votre catalogue de produits et vos prix, vous pourrez facilement maitriser la gestion globale de vos boutiques.</a:t>
            </a:r>
          </a:p>
          <a:p>
            <a:pPr marL="457200" lvl="0" indent="-457200">
              <a:buAutoNum type="arabicPeriod"/>
            </a:pPr>
            <a:r>
              <a:rPr lang="fr-FR" sz="1600" dirty="0">
                <a:latin typeface="Century Gothic" panose="020B0502020202020204" pitchFamily="34" charset="0"/>
              </a:rPr>
              <a:t>Garantie des paiements</a:t>
            </a:r>
          </a:p>
          <a:p>
            <a:r>
              <a:rPr lang="fr-FR" sz="1600" dirty="0">
                <a:latin typeface="Century Gothic" panose="020B0502020202020204" pitchFamily="34" charset="0"/>
              </a:rPr>
              <a:t>Pour rassurer sa clientèle, en plus des moyens de paiement électronique, SodiShop propose le paiement à la livraison, ainsi le client ne paye que lorsqu’un livreur se présente à lui avec sa commande.</a:t>
            </a:r>
          </a:p>
          <a:p>
            <a:endParaRPr lang="fr-FR" sz="1600" dirty="0">
              <a:latin typeface="Century Gothic" panose="020B0502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099A876-32DB-41E9-B12C-C4A89858A3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5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D6F21-6EEA-4FAA-9BDB-B0BF708CC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3253" y="2298940"/>
            <a:ext cx="8414767" cy="1752599"/>
          </a:xfrm>
        </p:spPr>
        <p:txBody>
          <a:bodyPr>
            <a:normAutofit fontScale="90000"/>
          </a:bodyPr>
          <a:lstStyle/>
          <a:p>
            <a:r>
              <a:rPr lang="fr-FR" dirty="0"/>
              <a:t>Quelques places pour les bannières sur la page d’</a:t>
            </a:r>
            <a:r>
              <a:rPr lang="fr-FR" dirty="0" err="1"/>
              <a:t>acceuil</a:t>
            </a:r>
            <a:r>
              <a:rPr lang="fr-FR" dirty="0"/>
              <a:t> du site web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44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6AE47A7-015A-42EF-A5F8-18B7CEA71E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4246" y="527125"/>
            <a:ext cx="9970073" cy="5266031"/>
          </a:xfrm>
        </p:spPr>
      </p:pic>
    </p:spTree>
    <p:extLst>
      <p:ext uri="{BB962C8B-B14F-4D97-AF65-F5344CB8AC3E}">
        <p14:creationId xmlns:p14="http://schemas.microsoft.com/office/powerpoint/2010/main" val="69837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A874D05-AB0E-4E76-9BA5-E2160A99A6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4316" y="906332"/>
            <a:ext cx="10677684" cy="5045336"/>
          </a:xfrm>
        </p:spPr>
      </p:pic>
    </p:spTree>
    <p:extLst>
      <p:ext uri="{BB962C8B-B14F-4D97-AF65-F5344CB8AC3E}">
        <p14:creationId xmlns:p14="http://schemas.microsoft.com/office/powerpoint/2010/main" val="2483430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95B1C6-3C57-4792-88B0-0E7BC3ED8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b="1" dirty="0"/>
              <a:t>PRESENTATION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23EEE9-6E6F-47B6-AD59-D4DF4D68E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latin typeface="Century Gothic" panose="020B0502020202020204" pitchFamily="34" charset="0"/>
              </a:rPr>
              <a:t>SodiShop est une marketplace présente sur le marché africain depuis Novembre 2018. Et de 2018 à nos jours, SodiShop s’est positionné comme le leader du e-commerce au Mali, faisant le bonheur de milliers de malien. </a:t>
            </a:r>
          </a:p>
          <a:p>
            <a:r>
              <a:rPr lang="fr-FR" dirty="0">
                <a:latin typeface="Century Gothic" panose="020B0502020202020204" pitchFamily="34" charset="0"/>
              </a:rPr>
              <a:t>En plus du Mali, SodiShop est présent en Guinée Conakry et bientôt, d’autres pays de la sous-région suivront.</a:t>
            </a:r>
          </a:p>
          <a:p>
            <a:endParaRPr lang="fr-FR" dirty="0">
              <a:latin typeface="Century Gothic" panose="020B0502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41D0922-E0F9-4CF7-9EA6-D0F1FF8124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61700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DF88725-03F4-411F-8A09-C272CF3702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5222" y="2269502"/>
            <a:ext cx="10273289" cy="2915684"/>
          </a:xfrm>
        </p:spPr>
      </p:pic>
    </p:spTree>
    <p:extLst>
      <p:ext uri="{BB962C8B-B14F-4D97-AF65-F5344CB8AC3E}">
        <p14:creationId xmlns:p14="http://schemas.microsoft.com/office/powerpoint/2010/main" val="5464678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1A7E9FE-1A1D-45F3-A6EF-1133010BD8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6419" y="967858"/>
            <a:ext cx="10359266" cy="4922283"/>
          </a:xfrm>
        </p:spPr>
      </p:pic>
    </p:spTree>
    <p:extLst>
      <p:ext uri="{BB962C8B-B14F-4D97-AF65-F5344CB8AC3E}">
        <p14:creationId xmlns:p14="http://schemas.microsoft.com/office/powerpoint/2010/main" val="3105971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F05C6B-E851-4445-9CD6-C54DE1DBD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3260" y="1431984"/>
            <a:ext cx="5151811" cy="876795"/>
          </a:xfrm>
        </p:spPr>
        <p:txBody>
          <a:bodyPr>
            <a:normAutofit/>
          </a:bodyPr>
          <a:lstStyle/>
          <a:p>
            <a:r>
              <a:rPr lang="fr-FR" sz="4400" b="1" dirty="0"/>
              <a:t>Business MODEL:</a:t>
            </a:r>
          </a:p>
        </p:txBody>
      </p:sp>
      <p:pic>
        <p:nvPicPr>
          <p:cNvPr id="1026" name="Picture 2" descr="Image associée">
            <a:extLst>
              <a:ext uri="{FF2B5EF4-FFF2-40B4-BE49-F238E27FC236}">
                <a16:creationId xmlns:a16="http://schemas.microsoft.com/office/drawing/2014/main" id="{1324527C-AEE9-4A36-B16D-578B88666F6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899" y="1713780"/>
            <a:ext cx="5148494" cy="371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C25D71-4B87-4625-B679-D3D23A2749D2}"/>
              </a:ext>
            </a:extLst>
          </p:cNvPr>
          <p:cNvSpPr/>
          <p:nvPr/>
        </p:nvSpPr>
        <p:spPr>
          <a:xfrm>
            <a:off x="7168551" y="2595895"/>
            <a:ext cx="4347713" cy="2543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Le business model utilisé par Sodishop est le système de commission.</a:t>
            </a:r>
            <a:endParaRPr lang="fr-FR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Sur chaque commande SodiShop prélève un pourcentage en fonction de la catégorie du produit. Ce pourcentage fera l’objet d’une validation lors de l’élaboration du contrat </a:t>
            </a:r>
            <a:endParaRPr lang="fr-FR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75DCEE5-D6FA-42CD-B412-91FE6455E5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461744-A977-4E67-9523-06ED68FFB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615" y="2471569"/>
            <a:ext cx="10018713" cy="1752599"/>
          </a:xfrm>
        </p:spPr>
        <p:txBody>
          <a:bodyPr/>
          <a:lstStyle/>
          <a:p>
            <a:r>
              <a:rPr lang="fr-FR" b="1" dirty="0"/>
              <a:t>Quelques pages de marques et boutiques partenaires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D840E55-5535-4D2E-91A2-6E6CFC839E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EC8C5F2-774A-444F-9663-F7C4095C1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699" y="0"/>
            <a:ext cx="6251301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40115CF-12AC-4409-B131-40ABD4287A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B8A70B-FA55-478A-AE17-C89593A65A5A}"/>
              </a:ext>
            </a:extLst>
          </p:cNvPr>
          <p:cNvSpPr/>
          <p:nvPr/>
        </p:nvSpPr>
        <p:spPr>
          <a:xfrm>
            <a:off x="1400117" y="2893404"/>
            <a:ext cx="4347713" cy="119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/>
              <a:t>La page personnalisée de la représentation officielle de Syinix au Mali accessible à </a:t>
            </a:r>
            <a:r>
              <a:rPr lang="fr-FR" sz="1400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https://www.sodishop.com/syinix</a:t>
            </a:r>
            <a:endParaRPr lang="fr-FR" sz="1400" dirty="0">
              <a:solidFill>
                <a:srgbClr val="FF0000"/>
              </a:solidFill>
              <a:effectLst/>
              <a:highlight>
                <a:srgbClr val="FFFF00"/>
              </a:highligh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97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279EB0D-87A4-4A93-8087-31FF372AE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049" y="-722"/>
            <a:ext cx="6411951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6A363B6-57FE-4935-9271-4FC63171B7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DDD271-3F90-417D-BF4C-A071E7ACE6C6}"/>
              </a:ext>
            </a:extLst>
          </p:cNvPr>
          <p:cNvSpPr/>
          <p:nvPr/>
        </p:nvSpPr>
        <p:spPr>
          <a:xfrm>
            <a:off x="1400117" y="2893404"/>
            <a:ext cx="4347713" cy="119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/>
              <a:t>La page personnalisée de la représentation officielle de LG au Mali accessible à </a:t>
            </a:r>
            <a:r>
              <a:rPr lang="fr-FR" sz="1400" dirty="0">
                <a:solidFill>
                  <a:srgbClr val="FF0000"/>
                </a:solidFill>
              </a:rPr>
              <a:t>https://www.sodishop.com/lg</a:t>
            </a:r>
            <a:endParaRPr lang="fr-FR" sz="1400" dirty="0">
              <a:solidFill>
                <a:srgbClr val="FF0000"/>
              </a:solidFill>
              <a:effectLst/>
              <a:highlight>
                <a:srgbClr val="FFFF00"/>
              </a:highligh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4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699A854-DDD5-4C2D-80AB-40BF57203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0946" y="0"/>
            <a:ext cx="6641054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3065CA4-1BFA-4056-BEF8-5FC5E1AB0E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CB214B3-992E-49CB-B6FB-BAC6E484E898}"/>
              </a:ext>
            </a:extLst>
          </p:cNvPr>
          <p:cNvSpPr/>
          <p:nvPr/>
        </p:nvSpPr>
        <p:spPr>
          <a:xfrm>
            <a:off x="1055873" y="2831913"/>
            <a:ext cx="4347713" cy="119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/>
              <a:t>La page personnalisée de la représentation officielle de INGCO au Mali accessible à </a:t>
            </a:r>
            <a:r>
              <a:rPr lang="fr-FR" sz="1400" dirty="0">
                <a:solidFill>
                  <a:srgbClr val="FF0000"/>
                </a:solidFill>
              </a:rPr>
              <a:t>https://www.sodishop.com/ingco</a:t>
            </a:r>
            <a:endParaRPr lang="fr-FR" sz="1400" dirty="0">
              <a:solidFill>
                <a:srgbClr val="FF0000"/>
              </a:solidFill>
              <a:effectLst/>
              <a:highlight>
                <a:srgbClr val="FFFF00"/>
              </a:highligh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8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AA72E87-7681-486C-8A10-DDF748A18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397" y="-60385"/>
            <a:ext cx="6562603" cy="691838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F15E231-B7F1-4141-AD19-E6A12C5822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A7DBC-A739-4E5D-93D0-F76AA875F9C2}"/>
              </a:ext>
            </a:extLst>
          </p:cNvPr>
          <p:cNvSpPr/>
          <p:nvPr/>
        </p:nvSpPr>
        <p:spPr>
          <a:xfrm>
            <a:off x="1207248" y="2925677"/>
            <a:ext cx="4347713" cy="119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/>
              <a:t>La page personnalisée de la représentation officielle de SAMSUNG au Mali accessible à </a:t>
            </a:r>
            <a:r>
              <a:rPr lang="fr-FR" sz="1400" dirty="0">
                <a:solidFill>
                  <a:srgbClr val="FF0000"/>
                </a:solidFill>
              </a:rPr>
              <a:t>https://www.sodishop.com/samsung</a:t>
            </a:r>
            <a:endParaRPr lang="fr-FR" sz="1400" dirty="0">
              <a:solidFill>
                <a:srgbClr val="FF0000"/>
              </a:solidFill>
              <a:effectLst/>
              <a:highlight>
                <a:srgbClr val="FFFF00"/>
              </a:highligh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60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27E268-54FF-4EDF-B4C4-2EC44B1CA4E2}"/>
              </a:ext>
            </a:extLst>
          </p:cNvPr>
          <p:cNvSpPr/>
          <p:nvPr/>
        </p:nvSpPr>
        <p:spPr>
          <a:xfrm>
            <a:off x="3137630" y="655608"/>
            <a:ext cx="7179563" cy="3994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b="1" dirty="0">
                <a:solidFill>
                  <a:schemeClr val="accent6"/>
                </a:solidFill>
              </a:rPr>
              <a:t>Contactez nous</a:t>
            </a:r>
            <a:br>
              <a:rPr lang="fr-FR" sz="4000" b="1" dirty="0">
                <a:solidFill>
                  <a:schemeClr val="accent6"/>
                </a:solidFill>
              </a:rPr>
            </a:br>
            <a:r>
              <a:rPr lang="fr-FR" sz="2000" dirty="0">
                <a:solidFill>
                  <a:schemeClr val="accent6"/>
                </a:solidFill>
              </a:rPr>
              <a:t>Adresse: ACI 2000 AV. Cheick Zayed près de la SOTELMA  </a:t>
            </a:r>
          </a:p>
          <a:p>
            <a:r>
              <a:rPr lang="fr-FR" sz="2000" dirty="0">
                <a:solidFill>
                  <a:schemeClr val="accent6"/>
                </a:solidFill>
              </a:rPr>
              <a:t>Tel: 20706363 – 79797272 - 62625454</a:t>
            </a:r>
          </a:p>
          <a:p>
            <a:r>
              <a:rPr lang="fr-FR" sz="2000" dirty="0">
                <a:solidFill>
                  <a:schemeClr val="accent6"/>
                </a:solidFill>
              </a:rPr>
              <a:t>Email: </a:t>
            </a:r>
            <a:r>
              <a:rPr lang="fr-FR" sz="2000" dirty="0">
                <a:solidFill>
                  <a:schemeClr val="accent6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contact@sodishop.com</a:t>
            </a:r>
            <a:r>
              <a:rPr lang="fr-FR" sz="2000" dirty="0">
                <a:solidFill>
                  <a:schemeClr val="accent6"/>
                </a:solidFill>
              </a:rPr>
              <a:t> </a:t>
            </a:r>
          </a:p>
          <a:p>
            <a:endParaRPr lang="fr-FR" sz="2400" dirty="0">
              <a:solidFill>
                <a:schemeClr val="accent6"/>
              </a:solidFill>
            </a:endParaRPr>
          </a:p>
          <a:p>
            <a:r>
              <a:rPr lang="fr-FR" sz="2400" b="1" dirty="0">
                <a:solidFill>
                  <a:schemeClr val="accent6"/>
                </a:solidFill>
              </a:rPr>
              <a:t>Site web: </a:t>
            </a:r>
            <a:r>
              <a:rPr lang="fr-FR" sz="2400" b="1" dirty="0">
                <a:solidFill>
                  <a:schemeClr val="accent6"/>
                </a:solidFill>
                <a:hlinkClick r:id="rId3"/>
              </a:rPr>
              <a:t>www.sodishop.com</a:t>
            </a:r>
            <a:r>
              <a:rPr lang="fr-FR" sz="2400" b="1" dirty="0">
                <a:solidFill>
                  <a:schemeClr val="accent6"/>
                </a:solidFill>
              </a:rPr>
              <a:t> </a:t>
            </a:r>
          </a:p>
          <a:p>
            <a:endParaRPr lang="fr-FR" sz="2400" b="1" dirty="0">
              <a:solidFill>
                <a:schemeClr val="accent6"/>
              </a:solidFill>
            </a:endParaRPr>
          </a:p>
          <a:p>
            <a:endParaRPr lang="fr-FR" sz="2400" b="1" dirty="0">
              <a:solidFill>
                <a:schemeClr val="accent6"/>
              </a:solidFill>
            </a:endParaRPr>
          </a:p>
          <a:p>
            <a:r>
              <a:rPr lang="fr-FR" sz="2400" b="1" dirty="0">
                <a:solidFill>
                  <a:schemeClr val="accent6"/>
                </a:solidFill>
              </a:rPr>
              <a:t>Téléchargez nos applications mobile</a:t>
            </a:r>
            <a:endParaRPr lang="en-US" sz="2400" b="1" dirty="0">
              <a:solidFill>
                <a:schemeClr val="accent6"/>
              </a:solidFill>
            </a:endParaRPr>
          </a:p>
        </p:txBody>
      </p:sp>
      <p:pic>
        <p:nvPicPr>
          <p:cNvPr id="1026" name="Picture 2" descr="Everything you need to know about the new Google Play Store | RMA">
            <a:extLst>
              <a:ext uri="{FF2B5EF4-FFF2-40B4-BE49-F238E27FC236}">
                <a16:creationId xmlns:a16="http://schemas.microsoft.com/office/drawing/2014/main" id="{64C6EE0A-19CE-4C7C-9971-584181F48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36577"/>
            <a:ext cx="1893586" cy="106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p Store : comment certaines applications bernent leurs utilisateurs en  les abonnant à leur insu">
            <a:extLst>
              <a:ext uri="{FF2B5EF4-FFF2-40B4-BE49-F238E27FC236}">
                <a16:creationId xmlns:a16="http://schemas.microsoft.com/office/drawing/2014/main" id="{5F896002-E980-4E77-9EBA-BEDF6C00C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667" y="4536577"/>
            <a:ext cx="2058297" cy="106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0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DB90FD-3B81-4FC5-B625-7C5963B91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2333" y="1433422"/>
            <a:ext cx="10018713" cy="31242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7200" b="1" dirty="0"/>
              <a:t>Sodishop en 5 points </a:t>
            </a:r>
            <a:endParaRPr lang="fr-FR" sz="7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0EA9A6C-4DE0-4544-AE36-36BBD88D66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036369-F415-4FC3-966E-B3F668EB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2830" y="974786"/>
            <a:ext cx="4615132" cy="790733"/>
          </a:xfrm>
        </p:spPr>
        <p:txBody>
          <a:bodyPr>
            <a:normAutofit/>
          </a:bodyPr>
          <a:lstStyle/>
          <a:p>
            <a:r>
              <a:rPr lang="fr-FR" sz="2800" b="1" dirty="0"/>
              <a:t>1</a:t>
            </a:r>
            <a:r>
              <a:rPr lang="fr-FR" sz="2800" dirty="0"/>
              <a:t>.</a:t>
            </a:r>
            <a:r>
              <a:rPr lang="fr-FR" sz="2800" b="1" dirty="0"/>
              <a:t>Referencement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5AD7C4-FAC6-4857-BC66-6CF409E20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043" y="1970781"/>
            <a:ext cx="4287938" cy="36018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Sodishop est le site e-commerce le mieux référencé sur les moteurs de recherches au Mali. </a:t>
            </a:r>
            <a:br>
              <a:rPr lang="fr-FR" dirty="0"/>
            </a:br>
            <a:endParaRPr lang="fr-FR" dirty="0"/>
          </a:p>
          <a:p>
            <a:pPr marL="0" indent="0">
              <a:buNone/>
            </a:pPr>
            <a:r>
              <a:rPr lang="fr-FR" dirty="0"/>
              <a:t>Cela permet aux internautes de retrouver facilement les produits dont ils ont besoin sur SodiShop.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DD91069-F222-48D1-992D-1E8B73B8833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1" y="1084051"/>
            <a:ext cx="6032547" cy="213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1357874-90DB-4C3E-91B0-CD9626413B4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1" y="3332058"/>
            <a:ext cx="6118812" cy="213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6949D7A-A13B-4E64-8DF3-1EB27C2657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9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A2B4FF-CF8B-4F53-84F2-FC0D8873B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52" y="1421537"/>
            <a:ext cx="5377722" cy="548640"/>
          </a:xfrm>
        </p:spPr>
        <p:txBody>
          <a:bodyPr>
            <a:noAutofit/>
          </a:bodyPr>
          <a:lstStyle/>
          <a:p>
            <a:pPr algn="l"/>
            <a:r>
              <a:rPr lang="fr-FR" sz="2800" b="1" dirty="0"/>
              <a:t>2.Notoriété et visibilité </a:t>
            </a:r>
            <a:br>
              <a:rPr lang="fr-FR" sz="2800" dirty="0"/>
            </a:br>
            <a:endParaRPr lang="fr-FR" sz="28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B747D-235D-4AF3-8CF9-6D33C7EC4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8160" y="1848494"/>
            <a:ext cx="3933189" cy="45350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dirty="0"/>
              <a:t>SodiShop occupe aujourd’hui, le rang de </a:t>
            </a:r>
            <a:r>
              <a:rPr lang="fr-FR" sz="1800" b="1" dirty="0">
                <a:solidFill>
                  <a:schemeClr val="accent1"/>
                </a:solidFill>
              </a:rPr>
              <a:t>181 609</a:t>
            </a:r>
            <a:r>
              <a:rPr lang="fr-FR" sz="1800" dirty="0">
                <a:solidFill>
                  <a:schemeClr val="accent1"/>
                </a:solidFill>
              </a:rPr>
              <a:t> </a:t>
            </a:r>
            <a:r>
              <a:rPr lang="fr-FR" sz="1800" dirty="0"/>
              <a:t>sites web le plus visité au monde sur </a:t>
            </a:r>
            <a:r>
              <a:rPr lang="fr-FR" sz="1800" b="1" dirty="0">
                <a:solidFill>
                  <a:schemeClr val="accent1"/>
                </a:solidFill>
              </a:rPr>
              <a:t>1,74 milliard </a:t>
            </a:r>
            <a:r>
              <a:rPr lang="fr-FR" sz="1800" dirty="0"/>
              <a:t>(statistique de Janvier 2020). </a:t>
            </a:r>
          </a:p>
          <a:p>
            <a:pPr marL="0" indent="0">
              <a:buNone/>
            </a:pPr>
            <a:r>
              <a:rPr lang="fr-FR" sz="1800" dirty="0"/>
              <a:t>Sur le plan nationale (le Mali), Sodishop est le </a:t>
            </a:r>
            <a:r>
              <a:rPr lang="fr-FR" sz="1800" b="1" dirty="0">
                <a:solidFill>
                  <a:schemeClr val="accent1"/>
                </a:solidFill>
              </a:rPr>
              <a:t>57e</a:t>
            </a:r>
            <a:r>
              <a:rPr lang="fr-FR" sz="1800" dirty="0"/>
              <a:t> site web le plus visité, derrière les sites internationaux tels que : Google, Facebook, YouTube, etc…. et le site e-commerce le plus visité.</a:t>
            </a:r>
          </a:p>
          <a:p>
            <a:pPr marL="0" indent="0">
              <a:buNone/>
            </a:pPr>
            <a:r>
              <a:rPr lang="fr-FR" sz="1800" dirty="0"/>
              <a:t>SodiShop atteint un trafic journalier de près de </a:t>
            </a:r>
            <a:r>
              <a:rPr lang="fr-FR" sz="1800" b="1" dirty="0">
                <a:solidFill>
                  <a:schemeClr val="accent1"/>
                </a:solidFill>
              </a:rPr>
              <a:t>5000</a:t>
            </a:r>
            <a:r>
              <a:rPr lang="fr-FR" sz="1800" dirty="0"/>
              <a:t> visiteurs uniques.</a:t>
            </a:r>
          </a:p>
          <a:p>
            <a:endParaRPr lang="fr-FR" sz="18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E23FD3-FA80-49A5-B513-F733958095B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000" y="1259457"/>
            <a:ext cx="4998652" cy="4735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8C4E465-D16C-4785-817D-AFD8632047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7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B80E39-F84C-4C84-AD5A-108ED7126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499" y="4383970"/>
            <a:ext cx="3687143" cy="823007"/>
          </a:xfrm>
        </p:spPr>
        <p:txBody>
          <a:bodyPr>
            <a:normAutofit/>
          </a:bodyPr>
          <a:lstStyle/>
          <a:p>
            <a:r>
              <a:rPr lang="fr-FR" sz="3600" b="1" dirty="0"/>
              <a:t>3. EVOLUTION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5DFC48-68C0-4DF3-B2C6-6479A6FAF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1986" y="5206977"/>
            <a:ext cx="10340748" cy="11559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400" dirty="0"/>
              <a:t>De sa création à nos jours, SodiShop ne cesse d’évoluer et d’améliorer ses services ainsi elle dispose d’une courbe d’évolution remarquable.</a:t>
            </a:r>
          </a:p>
          <a:p>
            <a:pPr marL="0" indent="0">
              <a:buNone/>
            </a:pPr>
            <a:r>
              <a:rPr lang="fr-FR" sz="1400" dirty="0"/>
              <a:t>Avec </a:t>
            </a:r>
            <a:r>
              <a:rPr lang="fr-FR" sz="1400" b="1" dirty="0">
                <a:solidFill>
                  <a:schemeClr val="accent1"/>
                </a:solidFill>
              </a:rPr>
              <a:t>2 898 266 </a:t>
            </a:r>
            <a:r>
              <a:rPr lang="fr-FR" sz="1400" dirty="0"/>
              <a:t>pages vues, un taux de rebond de </a:t>
            </a:r>
            <a:r>
              <a:rPr lang="fr-FR" sz="1400" b="1" dirty="0">
                <a:solidFill>
                  <a:schemeClr val="accent1"/>
                </a:solidFill>
              </a:rPr>
              <a:t>54,5 %,</a:t>
            </a:r>
            <a:r>
              <a:rPr lang="fr-FR" sz="1400" dirty="0">
                <a:solidFill>
                  <a:schemeClr val="accent1"/>
                </a:solidFill>
              </a:rPr>
              <a:t> </a:t>
            </a:r>
            <a:r>
              <a:rPr lang="fr-FR" sz="1400" b="1" dirty="0">
                <a:solidFill>
                  <a:schemeClr val="accent1"/>
                </a:solidFill>
              </a:rPr>
              <a:t>1 067 851</a:t>
            </a:r>
            <a:r>
              <a:rPr lang="fr-FR" sz="1400" dirty="0">
                <a:solidFill>
                  <a:schemeClr val="accent1"/>
                </a:solidFill>
              </a:rPr>
              <a:t> </a:t>
            </a:r>
            <a:r>
              <a:rPr lang="fr-FR" sz="1400" dirty="0"/>
              <a:t>de sessions et près de</a:t>
            </a:r>
            <a:r>
              <a:rPr lang="fr-FR" sz="1400" dirty="0">
                <a:solidFill>
                  <a:schemeClr val="accent1"/>
                </a:solidFill>
              </a:rPr>
              <a:t> </a:t>
            </a:r>
            <a:r>
              <a:rPr lang="fr-FR" sz="1400" b="1" dirty="0">
                <a:solidFill>
                  <a:schemeClr val="accent1"/>
                </a:solidFill>
              </a:rPr>
              <a:t>3</a:t>
            </a:r>
            <a:r>
              <a:rPr lang="fr-FR" sz="1400" b="1" dirty="0"/>
              <a:t> pages</a:t>
            </a:r>
            <a:r>
              <a:rPr lang="fr-FR" sz="1400" dirty="0"/>
              <a:t> visitées par session, SodiShop attire, sert et fidélise ses clients.</a:t>
            </a:r>
          </a:p>
          <a:p>
            <a:endParaRPr lang="fr-FR" sz="1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3BA777-163D-42FB-84AF-28836F3E288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99" y="40570"/>
            <a:ext cx="10340748" cy="434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A2D62E0-6094-4A62-8626-9E58769219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7E106A-0973-4BCE-87A4-9D47F0A86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422" y="879894"/>
            <a:ext cx="9905998" cy="519883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4.Plan Marketing et Commercial concret </a:t>
            </a:r>
            <a:br>
              <a:rPr lang="fr-FR" dirty="0"/>
            </a:br>
            <a:endParaRPr lang="fr-FR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20E16556-0F27-43E7-BD47-F317C2BB52D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58" y="1399777"/>
            <a:ext cx="5576965" cy="44403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BE57C54-F0E1-4A78-BAB6-53AF925A319D}"/>
              </a:ext>
            </a:extLst>
          </p:cNvPr>
          <p:cNvSpPr/>
          <p:nvPr/>
        </p:nvSpPr>
        <p:spPr>
          <a:xfrm>
            <a:off x="7326207" y="2009412"/>
            <a:ext cx="4328080" cy="2839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L’équipe de marketing de SodiShop a élaboré un plan marketing concret, adapté aux réalités du Mali et basé sur le résultat, ainsi pendant les 90 derniers jours qui ont précédés l’élaboration de ce document : </a:t>
            </a:r>
            <a:endParaRPr lang="fr-FR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Sur </a:t>
            </a:r>
            <a:r>
              <a:rPr lang="fr-FR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publicités Facebook, SodiShop a touché </a:t>
            </a:r>
            <a:r>
              <a:rPr lang="fr-FR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740 106</a:t>
            </a:r>
            <a:r>
              <a:rPr lang="fr-FR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personnes pour </a:t>
            </a:r>
            <a:r>
              <a:rPr lang="fr-FR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224 884</a:t>
            </a:r>
            <a:r>
              <a:rPr lang="fr-FR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interactions et </a:t>
            </a:r>
            <a:r>
              <a:rPr lang="fr-FR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14 829</a:t>
            </a:r>
            <a:r>
              <a:rPr lang="fr-FR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clics </a:t>
            </a:r>
            <a:endParaRPr lang="fr-FR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3D7367-DD85-4F3B-B5CA-662547B2B2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6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2F9A662-7703-4727-9325-B0E24FBCF3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93" y="406752"/>
            <a:ext cx="10236536" cy="286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89B6777-8F18-4759-8427-9BE21BE29B0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109" y="3368618"/>
            <a:ext cx="10236536" cy="26099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4EC7DE4-2779-46AC-B75A-01CCADC1C534}"/>
              </a:ext>
            </a:extLst>
          </p:cNvPr>
          <p:cNvSpPr/>
          <p:nvPr/>
        </p:nvSpPr>
        <p:spPr>
          <a:xfrm>
            <a:off x="2764877" y="6075195"/>
            <a:ext cx="8958422" cy="662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Janvier 2020 à début Mai 2020, nos publications ont été affiché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19 853 128</a:t>
            </a:r>
            <a:r>
              <a:rPr lang="fr-FR" dirty="0">
                <a:solidFill>
                  <a:schemeClr val="accent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fois sur Facebook et ont touchés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1 812 250</a:t>
            </a:r>
            <a:r>
              <a:rPr lang="fr-FR" dirty="0">
                <a:solidFill>
                  <a:schemeClr val="accent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personnes</a:t>
            </a:r>
            <a:r>
              <a:rPr lang="fr-FR" dirty="0">
                <a:solidFill>
                  <a:srgbClr val="2F5496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r-FR" sz="1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F86977B-5DF8-406F-AEC3-8E3D6C17D80E}"/>
              </a:ext>
            </a:extLst>
          </p:cNvPr>
          <p:cNvSpPr/>
          <p:nvPr/>
        </p:nvSpPr>
        <p:spPr>
          <a:xfrm>
            <a:off x="1518249" y="3368618"/>
            <a:ext cx="1354347" cy="61678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B3AF392-EE70-4E84-93DD-F288233B3AE2}"/>
              </a:ext>
            </a:extLst>
          </p:cNvPr>
          <p:cNvSpPr/>
          <p:nvPr/>
        </p:nvSpPr>
        <p:spPr>
          <a:xfrm>
            <a:off x="6630837" y="449471"/>
            <a:ext cx="1354347" cy="85989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2DA02B-B0F2-4FAC-9835-6E60B42B2E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10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C29D22D-7DA2-4946-8025-7A03E3B770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1766" y="0"/>
            <a:ext cx="10570234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6DC4892-0C57-4A87-9E05-558B83382AED}"/>
              </a:ext>
            </a:extLst>
          </p:cNvPr>
          <p:cNvSpPr/>
          <p:nvPr/>
        </p:nvSpPr>
        <p:spPr>
          <a:xfrm>
            <a:off x="1833665" y="6036010"/>
            <a:ext cx="8822833" cy="662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La plus grande force de Sodishop réside dans son équipe jeune, dynamique, compétente, passionnée et dévouée pour servir sa fidèle clientèle.</a:t>
            </a:r>
            <a:endParaRPr lang="fr-FR" sz="1400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D0F6D22-5D25-440B-8C63-567F2857F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7401" y="5398850"/>
            <a:ext cx="2463178" cy="968277"/>
          </a:xfrm>
        </p:spPr>
        <p:txBody>
          <a:bodyPr>
            <a:normAutofit fontScale="90000"/>
          </a:bodyPr>
          <a:lstStyle/>
          <a:p>
            <a:r>
              <a:rPr lang="fr-FR" b="1" u="sng" dirty="0">
                <a:solidFill>
                  <a:schemeClr val="bg1"/>
                </a:solidFill>
              </a:rPr>
              <a:t>5.Equipe :</a:t>
            </a:r>
            <a:br>
              <a:rPr lang="fr-FR" dirty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FE8FAB5-FA46-407A-A3C1-54142A4811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38" t="65289"/>
          <a:stretch/>
        </p:blipFill>
        <p:spPr>
          <a:xfrm>
            <a:off x="-28432" y="4700886"/>
            <a:ext cx="1235680" cy="121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9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e">
  <a:themeElements>
    <a:clrScheme name="Personnalisé 12">
      <a:dk1>
        <a:srgbClr val="005390"/>
      </a:dk1>
      <a:lt1>
        <a:sysClr val="window" lastClr="FFFFFF"/>
      </a:lt1>
      <a:dk2>
        <a:srgbClr val="0070C0"/>
      </a:dk2>
      <a:lt2>
        <a:srgbClr val="CDD0D1"/>
      </a:lt2>
      <a:accent1>
        <a:srgbClr val="E46416"/>
      </a:accent1>
      <a:accent2>
        <a:srgbClr val="0070C0"/>
      </a:accent2>
      <a:accent3>
        <a:srgbClr val="EAAC35"/>
      </a:accent3>
      <a:accent4>
        <a:srgbClr val="9BAF68"/>
      </a:accent4>
      <a:accent5>
        <a:srgbClr val="68B9A6"/>
      </a:accent5>
      <a:accent6>
        <a:srgbClr val="005390"/>
      </a:accent6>
      <a:hlink>
        <a:srgbClr val="E46416"/>
      </a:hlink>
      <a:folHlink>
        <a:srgbClr val="EE9340"/>
      </a:folHlink>
    </a:clrScheme>
    <a:fontScheme name="Personnalisé 1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Paral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TM03457496[[fn=Parallaxe]]</Template>
  <TotalTime>1594</TotalTime>
  <Words>984</Words>
  <Application>Microsoft Office PowerPoint</Application>
  <PresentationFormat>Grand écran</PresentationFormat>
  <Paragraphs>55</Paragraphs>
  <Slides>28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1" baseType="lpstr">
      <vt:lpstr>Arial</vt:lpstr>
      <vt:lpstr>Century Gothic</vt:lpstr>
      <vt:lpstr>Parallaxe</vt:lpstr>
      <vt:lpstr> LEADER DU ECOMMERCE AU MALI</vt:lpstr>
      <vt:lpstr>PRESENTATION</vt:lpstr>
      <vt:lpstr>Présentation PowerPoint</vt:lpstr>
      <vt:lpstr>1.Referencement</vt:lpstr>
      <vt:lpstr>2.Notoriété et visibilité  </vt:lpstr>
      <vt:lpstr>3. EVOLUTION</vt:lpstr>
      <vt:lpstr>4.Plan Marketing et Commercial concret  </vt:lpstr>
      <vt:lpstr>Présentation PowerPoint</vt:lpstr>
      <vt:lpstr>5.Equipe : </vt:lpstr>
      <vt:lpstr>       Nos offres promotionnelles </vt:lpstr>
      <vt:lpstr>Présentation PowerPoint</vt:lpstr>
      <vt:lpstr>Présentation PowerPoint</vt:lpstr>
      <vt:lpstr>Présentation PowerPoint</vt:lpstr>
      <vt:lpstr>Présentation PowerPoint</vt:lpstr>
      <vt:lpstr>Nos offres pour les grandes  Boutiques et MARQUES </vt:lpstr>
      <vt:lpstr>LES AVANTAGES</vt:lpstr>
      <vt:lpstr>Quelques places pour les bannières sur la page d’acceuil du site web</vt:lpstr>
      <vt:lpstr>Présentation PowerPoint</vt:lpstr>
      <vt:lpstr>Présentation PowerPoint</vt:lpstr>
      <vt:lpstr>Présentation PowerPoint</vt:lpstr>
      <vt:lpstr>Présentation PowerPoint</vt:lpstr>
      <vt:lpstr>Business MODEL:</vt:lpstr>
      <vt:lpstr>Quelques pages de marques et boutiques partenaires 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</dc:title>
  <dc:creator>Djibrilla Maiga</dc:creator>
  <cp:lastModifiedBy>Djibrilla Maiga</cp:lastModifiedBy>
  <cp:revision>85</cp:revision>
  <dcterms:created xsi:type="dcterms:W3CDTF">2020-05-06T14:45:58Z</dcterms:created>
  <dcterms:modified xsi:type="dcterms:W3CDTF">2020-08-17T17:37:18Z</dcterms:modified>
</cp:coreProperties>
</file>